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69"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78" d="100"/>
          <a:sy n="78" d="100"/>
        </p:scale>
        <p:origin x="8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82E22-4207-BC50-C730-CBA4D79CE1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E1E6999-67F3-4C2E-95BB-9BA845DE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E156E30-AE19-1F08-412F-F459E05F85AD}"/>
              </a:ext>
            </a:extLst>
          </p:cNvPr>
          <p:cNvSpPr>
            <a:spLocks noGrp="1"/>
          </p:cNvSpPr>
          <p:nvPr>
            <p:ph type="dt" sz="half" idx="10"/>
          </p:nvPr>
        </p:nvSpPr>
        <p:spPr/>
        <p:txBody>
          <a:bodyPr/>
          <a:lstStyle/>
          <a:p>
            <a:fld id="{3781CFE8-B552-428C-B7C6-E9FE1703F6BC}" type="datetimeFigureOut">
              <a:rPr lang="es-ES" smtClean="0"/>
              <a:t>05/02/2026</a:t>
            </a:fld>
            <a:endParaRPr lang="es-ES"/>
          </a:p>
        </p:txBody>
      </p:sp>
      <p:sp>
        <p:nvSpPr>
          <p:cNvPr id="5" name="Marcador de pie de página 4">
            <a:extLst>
              <a:ext uri="{FF2B5EF4-FFF2-40B4-BE49-F238E27FC236}">
                <a16:creationId xmlns:a16="http://schemas.microsoft.com/office/drawing/2014/main" id="{F2B1A0C4-09D8-128A-47A5-D63D2322E1F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E81FA49-0796-EEB5-7A01-2CF0E9EA7AA2}"/>
              </a:ext>
            </a:extLst>
          </p:cNvPr>
          <p:cNvSpPr>
            <a:spLocks noGrp="1"/>
          </p:cNvSpPr>
          <p:nvPr>
            <p:ph type="sldNum" sz="quarter" idx="12"/>
          </p:nvPr>
        </p:nvSpPr>
        <p:spPr/>
        <p:txBody>
          <a:bodyPr/>
          <a:lstStyle/>
          <a:p>
            <a:fld id="{14A2B29B-CC08-44E2-B333-6A4C2A4A2FFF}" type="slidenum">
              <a:rPr lang="es-ES" smtClean="0"/>
              <a:t>‹Nº›</a:t>
            </a:fld>
            <a:endParaRPr lang="es-ES"/>
          </a:p>
        </p:txBody>
      </p:sp>
    </p:spTree>
    <p:extLst>
      <p:ext uri="{BB962C8B-B14F-4D97-AF65-F5344CB8AC3E}">
        <p14:creationId xmlns:p14="http://schemas.microsoft.com/office/powerpoint/2010/main" val="152165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C5D63-9096-B19B-DE57-56221A8990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49DD18-CA58-FD85-F4CE-2630A10C8CC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BEA138-BEB0-FD11-357D-4B6E5D291B77}"/>
              </a:ext>
            </a:extLst>
          </p:cNvPr>
          <p:cNvSpPr>
            <a:spLocks noGrp="1"/>
          </p:cNvSpPr>
          <p:nvPr>
            <p:ph type="dt" sz="half" idx="10"/>
          </p:nvPr>
        </p:nvSpPr>
        <p:spPr/>
        <p:txBody>
          <a:bodyPr/>
          <a:lstStyle/>
          <a:p>
            <a:fld id="{3781CFE8-B552-428C-B7C6-E9FE1703F6BC}" type="datetimeFigureOut">
              <a:rPr lang="es-ES" smtClean="0"/>
              <a:t>05/02/2026</a:t>
            </a:fld>
            <a:endParaRPr lang="es-ES"/>
          </a:p>
        </p:txBody>
      </p:sp>
      <p:sp>
        <p:nvSpPr>
          <p:cNvPr id="5" name="Marcador de pie de página 4">
            <a:extLst>
              <a:ext uri="{FF2B5EF4-FFF2-40B4-BE49-F238E27FC236}">
                <a16:creationId xmlns:a16="http://schemas.microsoft.com/office/drawing/2014/main" id="{B12B8B25-EC75-C2A6-212C-A14A5E886F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FACA99-8943-8CE4-ACAF-AE0E2CFA5A53}"/>
              </a:ext>
            </a:extLst>
          </p:cNvPr>
          <p:cNvSpPr>
            <a:spLocks noGrp="1"/>
          </p:cNvSpPr>
          <p:nvPr>
            <p:ph type="sldNum" sz="quarter" idx="12"/>
          </p:nvPr>
        </p:nvSpPr>
        <p:spPr/>
        <p:txBody>
          <a:bodyPr/>
          <a:lstStyle/>
          <a:p>
            <a:fld id="{14A2B29B-CC08-44E2-B333-6A4C2A4A2FFF}" type="slidenum">
              <a:rPr lang="es-ES" smtClean="0"/>
              <a:t>‹Nº›</a:t>
            </a:fld>
            <a:endParaRPr lang="es-ES"/>
          </a:p>
        </p:txBody>
      </p:sp>
    </p:spTree>
    <p:extLst>
      <p:ext uri="{BB962C8B-B14F-4D97-AF65-F5344CB8AC3E}">
        <p14:creationId xmlns:p14="http://schemas.microsoft.com/office/powerpoint/2010/main" val="43606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A64550F-E802-58B4-9905-B6B89B36343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75FF9B-9105-4C82-2866-4A640C7644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F1CED9-DF06-F9FB-6158-3FD75DAF80EE}"/>
              </a:ext>
            </a:extLst>
          </p:cNvPr>
          <p:cNvSpPr>
            <a:spLocks noGrp="1"/>
          </p:cNvSpPr>
          <p:nvPr>
            <p:ph type="dt" sz="half" idx="10"/>
          </p:nvPr>
        </p:nvSpPr>
        <p:spPr/>
        <p:txBody>
          <a:bodyPr/>
          <a:lstStyle/>
          <a:p>
            <a:fld id="{3781CFE8-B552-428C-B7C6-E9FE1703F6BC}" type="datetimeFigureOut">
              <a:rPr lang="es-ES" smtClean="0"/>
              <a:t>05/02/2026</a:t>
            </a:fld>
            <a:endParaRPr lang="es-ES"/>
          </a:p>
        </p:txBody>
      </p:sp>
      <p:sp>
        <p:nvSpPr>
          <p:cNvPr id="5" name="Marcador de pie de página 4">
            <a:extLst>
              <a:ext uri="{FF2B5EF4-FFF2-40B4-BE49-F238E27FC236}">
                <a16:creationId xmlns:a16="http://schemas.microsoft.com/office/drawing/2014/main" id="{F046A890-9D70-3026-BA22-8A03F6E279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5C84E6-AF0C-0188-893E-8A463EE98856}"/>
              </a:ext>
            </a:extLst>
          </p:cNvPr>
          <p:cNvSpPr>
            <a:spLocks noGrp="1"/>
          </p:cNvSpPr>
          <p:nvPr>
            <p:ph type="sldNum" sz="quarter" idx="12"/>
          </p:nvPr>
        </p:nvSpPr>
        <p:spPr/>
        <p:txBody>
          <a:bodyPr/>
          <a:lstStyle/>
          <a:p>
            <a:fld id="{14A2B29B-CC08-44E2-B333-6A4C2A4A2FFF}" type="slidenum">
              <a:rPr lang="es-ES" smtClean="0"/>
              <a:t>‹Nº›</a:t>
            </a:fld>
            <a:endParaRPr lang="es-ES"/>
          </a:p>
        </p:txBody>
      </p:sp>
    </p:spTree>
    <p:extLst>
      <p:ext uri="{BB962C8B-B14F-4D97-AF65-F5344CB8AC3E}">
        <p14:creationId xmlns:p14="http://schemas.microsoft.com/office/powerpoint/2010/main" val="410381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EAF32-4F78-040C-CD21-907CE603C92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3AC70A-D2FE-A8BB-49EE-12062F603D1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F84469-1110-F49B-2E4C-645D4A874759}"/>
              </a:ext>
            </a:extLst>
          </p:cNvPr>
          <p:cNvSpPr>
            <a:spLocks noGrp="1"/>
          </p:cNvSpPr>
          <p:nvPr>
            <p:ph type="dt" sz="half" idx="10"/>
          </p:nvPr>
        </p:nvSpPr>
        <p:spPr/>
        <p:txBody>
          <a:bodyPr/>
          <a:lstStyle/>
          <a:p>
            <a:fld id="{3781CFE8-B552-428C-B7C6-E9FE1703F6BC}" type="datetimeFigureOut">
              <a:rPr lang="es-ES" smtClean="0"/>
              <a:t>05/02/2026</a:t>
            </a:fld>
            <a:endParaRPr lang="es-ES"/>
          </a:p>
        </p:txBody>
      </p:sp>
      <p:sp>
        <p:nvSpPr>
          <p:cNvPr id="5" name="Marcador de pie de página 4">
            <a:extLst>
              <a:ext uri="{FF2B5EF4-FFF2-40B4-BE49-F238E27FC236}">
                <a16:creationId xmlns:a16="http://schemas.microsoft.com/office/drawing/2014/main" id="{63BFC1EB-2A18-A1A3-6993-1D22D722F6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B84515-65EA-71F3-866A-D8A4D0333B7B}"/>
              </a:ext>
            </a:extLst>
          </p:cNvPr>
          <p:cNvSpPr>
            <a:spLocks noGrp="1"/>
          </p:cNvSpPr>
          <p:nvPr>
            <p:ph type="sldNum" sz="quarter" idx="12"/>
          </p:nvPr>
        </p:nvSpPr>
        <p:spPr/>
        <p:txBody>
          <a:bodyPr/>
          <a:lstStyle/>
          <a:p>
            <a:fld id="{14A2B29B-CC08-44E2-B333-6A4C2A4A2FFF}" type="slidenum">
              <a:rPr lang="es-ES" smtClean="0"/>
              <a:t>‹Nº›</a:t>
            </a:fld>
            <a:endParaRPr lang="es-ES"/>
          </a:p>
        </p:txBody>
      </p:sp>
    </p:spTree>
    <p:extLst>
      <p:ext uri="{BB962C8B-B14F-4D97-AF65-F5344CB8AC3E}">
        <p14:creationId xmlns:p14="http://schemas.microsoft.com/office/powerpoint/2010/main" val="220819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91723-0DF9-4498-2241-CDCDB19BE7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A27055-9BF7-9D64-CA5D-3769B3FC50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D3C8A09-98A7-03F5-EFF9-3C2B2018A41D}"/>
              </a:ext>
            </a:extLst>
          </p:cNvPr>
          <p:cNvSpPr>
            <a:spLocks noGrp="1"/>
          </p:cNvSpPr>
          <p:nvPr>
            <p:ph type="dt" sz="half" idx="10"/>
          </p:nvPr>
        </p:nvSpPr>
        <p:spPr/>
        <p:txBody>
          <a:bodyPr/>
          <a:lstStyle/>
          <a:p>
            <a:fld id="{3781CFE8-B552-428C-B7C6-E9FE1703F6BC}" type="datetimeFigureOut">
              <a:rPr lang="es-ES" smtClean="0"/>
              <a:t>05/02/2026</a:t>
            </a:fld>
            <a:endParaRPr lang="es-ES"/>
          </a:p>
        </p:txBody>
      </p:sp>
      <p:sp>
        <p:nvSpPr>
          <p:cNvPr id="5" name="Marcador de pie de página 4">
            <a:extLst>
              <a:ext uri="{FF2B5EF4-FFF2-40B4-BE49-F238E27FC236}">
                <a16:creationId xmlns:a16="http://schemas.microsoft.com/office/drawing/2014/main" id="{E3212AAC-1037-CFAE-E474-C7B556C19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0765193-E51E-9BCF-27DD-E2CCCA83F861}"/>
              </a:ext>
            </a:extLst>
          </p:cNvPr>
          <p:cNvSpPr>
            <a:spLocks noGrp="1"/>
          </p:cNvSpPr>
          <p:nvPr>
            <p:ph type="sldNum" sz="quarter" idx="12"/>
          </p:nvPr>
        </p:nvSpPr>
        <p:spPr/>
        <p:txBody>
          <a:bodyPr/>
          <a:lstStyle/>
          <a:p>
            <a:fld id="{14A2B29B-CC08-44E2-B333-6A4C2A4A2FFF}" type="slidenum">
              <a:rPr lang="es-ES" smtClean="0"/>
              <a:t>‹Nº›</a:t>
            </a:fld>
            <a:endParaRPr lang="es-ES"/>
          </a:p>
        </p:txBody>
      </p:sp>
    </p:spTree>
    <p:extLst>
      <p:ext uri="{BB962C8B-B14F-4D97-AF65-F5344CB8AC3E}">
        <p14:creationId xmlns:p14="http://schemas.microsoft.com/office/powerpoint/2010/main" val="30195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1B03ED-93B9-1448-B8DD-A49231600B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77FE14-F05E-AF99-A078-5DCD2ADECF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18ACC3A-C1D1-EC96-D530-8832D41EE66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D9A3D8-D52C-E6A6-A4DA-751ECD417DF6}"/>
              </a:ext>
            </a:extLst>
          </p:cNvPr>
          <p:cNvSpPr>
            <a:spLocks noGrp="1"/>
          </p:cNvSpPr>
          <p:nvPr>
            <p:ph type="dt" sz="half" idx="10"/>
          </p:nvPr>
        </p:nvSpPr>
        <p:spPr/>
        <p:txBody>
          <a:bodyPr/>
          <a:lstStyle/>
          <a:p>
            <a:fld id="{3781CFE8-B552-428C-B7C6-E9FE1703F6BC}" type="datetimeFigureOut">
              <a:rPr lang="es-ES" smtClean="0"/>
              <a:t>05/02/2026</a:t>
            </a:fld>
            <a:endParaRPr lang="es-ES"/>
          </a:p>
        </p:txBody>
      </p:sp>
      <p:sp>
        <p:nvSpPr>
          <p:cNvPr id="6" name="Marcador de pie de página 5">
            <a:extLst>
              <a:ext uri="{FF2B5EF4-FFF2-40B4-BE49-F238E27FC236}">
                <a16:creationId xmlns:a16="http://schemas.microsoft.com/office/drawing/2014/main" id="{CEF1D7AC-75CB-0825-A0C8-06FB6723A1E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734260-393E-F86E-CF83-96C9E2D08BCF}"/>
              </a:ext>
            </a:extLst>
          </p:cNvPr>
          <p:cNvSpPr>
            <a:spLocks noGrp="1"/>
          </p:cNvSpPr>
          <p:nvPr>
            <p:ph type="sldNum" sz="quarter" idx="12"/>
          </p:nvPr>
        </p:nvSpPr>
        <p:spPr/>
        <p:txBody>
          <a:bodyPr/>
          <a:lstStyle/>
          <a:p>
            <a:fld id="{14A2B29B-CC08-44E2-B333-6A4C2A4A2FFF}" type="slidenum">
              <a:rPr lang="es-ES" smtClean="0"/>
              <a:t>‹Nº›</a:t>
            </a:fld>
            <a:endParaRPr lang="es-ES"/>
          </a:p>
        </p:txBody>
      </p:sp>
    </p:spTree>
    <p:extLst>
      <p:ext uri="{BB962C8B-B14F-4D97-AF65-F5344CB8AC3E}">
        <p14:creationId xmlns:p14="http://schemas.microsoft.com/office/powerpoint/2010/main" val="366809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CCD89-2355-3F89-4009-B7B626C28B9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68D5C71-5E10-1D29-63AE-CAF3EDDAC9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D7BBA08-9917-69D2-9995-5513126D3A3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2DB47C-B419-A8D8-1E49-AC41A415B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88B605-7690-F484-762F-30BCCE1C57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0F3AA92-99AB-7C65-48C1-2D4B5BA23950}"/>
              </a:ext>
            </a:extLst>
          </p:cNvPr>
          <p:cNvSpPr>
            <a:spLocks noGrp="1"/>
          </p:cNvSpPr>
          <p:nvPr>
            <p:ph type="dt" sz="half" idx="10"/>
          </p:nvPr>
        </p:nvSpPr>
        <p:spPr/>
        <p:txBody>
          <a:bodyPr/>
          <a:lstStyle/>
          <a:p>
            <a:fld id="{3781CFE8-B552-428C-B7C6-E9FE1703F6BC}" type="datetimeFigureOut">
              <a:rPr lang="es-ES" smtClean="0"/>
              <a:t>05/02/2026</a:t>
            </a:fld>
            <a:endParaRPr lang="es-ES"/>
          </a:p>
        </p:txBody>
      </p:sp>
      <p:sp>
        <p:nvSpPr>
          <p:cNvPr id="8" name="Marcador de pie de página 7">
            <a:extLst>
              <a:ext uri="{FF2B5EF4-FFF2-40B4-BE49-F238E27FC236}">
                <a16:creationId xmlns:a16="http://schemas.microsoft.com/office/drawing/2014/main" id="{B3A6697A-5A16-716B-7261-BD9B7A42B9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667861C-3020-1917-6427-C7C10503992B}"/>
              </a:ext>
            </a:extLst>
          </p:cNvPr>
          <p:cNvSpPr>
            <a:spLocks noGrp="1"/>
          </p:cNvSpPr>
          <p:nvPr>
            <p:ph type="sldNum" sz="quarter" idx="12"/>
          </p:nvPr>
        </p:nvSpPr>
        <p:spPr/>
        <p:txBody>
          <a:bodyPr/>
          <a:lstStyle/>
          <a:p>
            <a:fld id="{14A2B29B-CC08-44E2-B333-6A4C2A4A2FFF}" type="slidenum">
              <a:rPr lang="es-ES" smtClean="0"/>
              <a:t>‹Nº›</a:t>
            </a:fld>
            <a:endParaRPr lang="es-ES"/>
          </a:p>
        </p:txBody>
      </p:sp>
    </p:spTree>
    <p:extLst>
      <p:ext uri="{BB962C8B-B14F-4D97-AF65-F5344CB8AC3E}">
        <p14:creationId xmlns:p14="http://schemas.microsoft.com/office/powerpoint/2010/main" val="424089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A769E-42B9-584E-600C-8D923D659E4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81A5F77-4EB7-028B-2370-8C4395D0C627}"/>
              </a:ext>
            </a:extLst>
          </p:cNvPr>
          <p:cNvSpPr>
            <a:spLocks noGrp="1"/>
          </p:cNvSpPr>
          <p:nvPr>
            <p:ph type="dt" sz="half" idx="10"/>
          </p:nvPr>
        </p:nvSpPr>
        <p:spPr/>
        <p:txBody>
          <a:bodyPr/>
          <a:lstStyle/>
          <a:p>
            <a:fld id="{3781CFE8-B552-428C-B7C6-E9FE1703F6BC}" type="datetimeFigureOut">
              <a:rPr lang="es-ES" smtClean="0"/>
              <a:t>05/02/2026</a:t>
            </a:fld>
            <a:endParaRPr lang="es-ES"/>
          </a:p>
        </p:txBody>
      </p:sp>
      <p:sp>
        <p:nvSpPr>
          <p:cNvPr id="4" name="Marcador de pie de página 3">
            <a:extLst>
              <a:ext uri="{FF2B5EF4-FFF2-40B4-BE49-F238E27FC236}">
                <a16:creationId xmlns:a16="http://schemas.microsoft.com/office/drawing/2014/main" id="{D620899F-732A-D036-FCD2-B7E9E1A8CA1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3D2198-8A44-3B22-A99C-A218B3999C1F}"/>
              </a:ext>
            </a:extLst>
          </p:cNvPr>
          <p:cNvSpPr>
            <a:spLocks noGrp="1"/>
          </p:cNvSpPr>
          <p:nvPr>
            <p:ph type="sldNum" sz="quarter" idx="12"/>
          </p:nvPr>
        </p:nvSpPr>
        <p:spPr/>
        <p:txBody>
          <a:bodyPr/>
          <a:lstStyle/>
          <a:p>
            <a:fld id="{14A2B29B-CC08-44E2-B333-6A4C2A4A2FFF}" type="slidenum">
              <a:rPr lang="es-ES" smtClean="0"/>
              <a:t>‹Nº›</a:t>
            </a:fld>
            <a:endParaRPr lang="es-ES"/>
          </a:p>
        </p:txBody>
      </p:sp>
    </p:spTree>
    <p:extLst>
      <p:ext uri="{BB962C8B-B14F-4D97-AF65-F5344CB8AC3E}">
        <p14:creationId xmlns:p14="http://schemas.microsoft.com/office/powerpoint/2010/main" val="69118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4CF3C31-0CB2-AB64-9E08-63E70F832371}"/>
              </a:ext>
            </a:extLst>
          </p:cNvPr>
          <p:cNvSpPr>
            <a:spLocks noGrp="1"/>
          </p:cNvSpPr>
          <p:nvPr>
            <p:ph type="dt" sz="half" idx="10"/>
          </p:nvPr>
        </p:nvSpPr>
        <p:spPr/>
        <p:txBody>
          <a:bodyPr/>
          <a:lstStyle/>
          <a:p>
            <a:fld id="{3781CFE8-B552-428C-B7C6-E9FE1703F6BC}" type="datetimeFigureOut">
              <a:rPr lang="es-ES" smtClean="0"/>
              <a:t>05/02/2026</a:t>
            </a:fld>
            <a:endParaRPr lang="es-ES"/>
          </a:p>
        </p:txBody>
      </p:sp>
      <p:sp>
        <p:nvSpPr>
          <p:cNvPr id="3" name="Marcador de pie de página 2">
            <a:extLst>
              <a:ext uri="{FF2B5EF4-FFF2-40B4-BE49-F238E27FC236}">
                <a16:creationId xmlns:a16="http://schemas.microsoft.com/office/drawing/2014/main" id="{24BAAEAE-2956-E80F-B3D8-6AA80A60924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A93E86B-C124-CFBB-4A6C-CEFAF4071A3A}"/>
              </a:ext>
            </a:extLst>
          </p:cNvPr>
          <p:cNvSpPr>
            <a:spLocks noGrp="1"/>
          </p:cNvSpPr>
          <p:nvPr>
            <p:ph type="sldNum" sz="quarter" idx="12"/>
          </p:nvPr>
        </p:nvSpPr>
        <p:spPr/>
        <p:txBody>
          <a:bodyPr/>
          <a:lstStyle/>
          <a:p>
            <a:fld id="{14A2B29B-CC08-44E2-B333-6A4C2A4A2FFF}" type="slidenum">
              <a:rPr lang="es-ES" smtClean="0"/>
              <a:t>‹Nº›</a:t>
            </a:fld>
            <a:endParaRPr lang="es-ES"/>
          </a:p>
        </p:txBody>
      </p:sp>
    </p:spTree>
    <p:extLst>
      <p:ext uri="{BB962C8B-B14F-4D97-AF65-F5344CB8AC3E}">
        <p14:creationId xmlns:p14="http://schemas.microsoft.com/office/powerpoint/2010/main" val="150885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63010-01F8-F661-1718-A456E55310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31BE738-257C-65C4-5430-3DA5C2B287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F8ACAB9-01AE-EE26-FA1B-B6231C0C2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F0100B-446E-C489-81D1-948FE4C7959C}"/>
              </a:ext>
            </a:extLst>
          </p:cNvPr>
          <p:cNvSpPr>
            <a:spLocks noGrp="1"/>
          </p:cNvSpPr>
          <p:nvPr>
            <p:ph type="dt" sz="half" idx="10"/>
          </p:nvPr>
        </p:nvSpPr>
        <p:spPr/>
        <p:txBody>
          <a:bodyPr/>
          <a:lstStyle/>
          <a:p>
            <a:fld id="{3781CFE8-B552-428C-B7C6-E9FE1703F6BC}" type="datetimeFigureOut">
              <a:rPr lang="es-ES" smtClean="0"/>
              <a:t>05/02/2026</a:t>
            </a:fld>
            <a:endParaRPr lang="es-ES"/>
          </a:p>
        </p:txBody>
      </p:sp>
      <p:sp>
        <p:nvSpPr>
          <p:cNvPr id="6" name="Marcador de pie de página 5">
            <a:extLst>
              <a:ext uri="{FF2B5EF4-FFF2-40B4-BE49-F238E27FC236}">
                <a16:creationId xmlns:a16="http://schemas.microsoft.com/office/drawing/2014/main" id="{78620494-231E-8743-85B7-E406D7B2BA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23CCCF0-F408-1A12-33CE-CAC6A8C4ABB0}"/>
              </a:ext>
            </a:extLst>
          </p:cNvPr>
          <p:cNvSpPr>
            <a:spLocks noGrp="1"/>
          </p:cNvSpPr>
          <p:nvPr>
            <p:ph type="sldNum" sz="quarter" idx="12"/>
          </p:nvPr>
        </p:nvSpPr>
        <p:spPr/>
        <p:txBody>
          <a:bodyPr/>
          <a:lstStyle/>
          <a:p>
            <a:fld id="{14A2B29B-CC08-44E2-B333-6A4C2A4A2FFF}" type="slidenum">
              <a:rPr lang="es-ES" smtClean="0"/>
              <a:t>‹Nº›</a:t>
            </a:fld>
            <a:endParaRPr lang="es-ES"/>
          </a:p>
        </p:txBody>
      </p:sp>
    </p:spTree>
    <p:extLst>
      <p:ext uri="{BB962C8B-B14F-4D97-AF65-F5344CB8AC3E}">
        <p14:creationId xmlns:p14="http://schemas.microsoft.com/office/powerpoint/2010/main" val="366284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E6F73-8A83-F017-BE55-F8413E5EB7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3D6BCE-A3C7-7A52-9471-90A6330FF0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B6BC3F-9013-3CE6-8B1F-7F3BDC58D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2967AD0-5CDF-A5ED-1811-2D00C718E611}"/>
              </a:ext>
            </a:extLst>
          </p:cNvPr>
          <p:cNvSpPr>
            <a:spLocks noGrp="1"/>
          </p:cNvSpPr>
          <p:nvPr>
            <p:ph type="dt" sz="half" idx="10"/>
          </p:nvPr>
        </p:nvSpPr>
        <p:spPr/>
        <p:txBody>
          <a:bodyPr/>
          <a:lstStyle/>
          <a:p>
            <a:fld id="{3781CFE8-B552-428C-B7C6-E9FE1703F6BC}" type="datetimeFigureOut">
              <a:rPr lang="es-ES" smtClean="0"/>
              <a:t>05/02/2026</a:t>
            </a:fld>
            <a:endParaRPr lang="es-ES"/>
          </a:p>
        </p:txBody>
      </p:sp>
      <p:sp>
        <p:nvSpPr>
          <p:cNvPr id="6" name="Marcador de pie de página 5">
            <a:extLst>
              <a:ext uri="{FF2B5EF4-FFF2-40B4-BE49-F238E27FC236}">
                <a16:creationId xmlns:a16="http://schemas.microsoft.com/office/drawing/2014/main" id="{7F8871CC-3ED2-B5AC-9FC0-43C2BBDBD9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8A3B7B1-DEC2-4DCB-4986-9250306F8D26}"/>
              </a:ext>
            </a:extLst>
          </p:cNvPr>
          <p:cNvSpPr>
            <a:spLocks noGrp="1"/>
          </p:cNvSpPr>
          <p:nvPr>
            <p:ph type="sldNum" sz="quarter" idx="12"/>
          </p:nvPr>
        </p:nvSpPr>
        <p:spPr/>
        <p:txBody>
          <a:bodyPr/>
          <a:lstStyle/>
          <a:p>
            <a:fld id="{14A2B29B-CC08-44E2-B333-6A4C2A4A2FFF}" type="slidenum">
              <a:rPr lang="es-ES" smtClean="0"/>
              <a:t>‹Nº›</a:t>
            </a:fld>
            <a:endParaRPr lang="es-ES"/>
          </a:p>
        </p:txBody>
      </p:sp>
    </p:spTree>
    <p:extLst>
      <p:ext uri="{BB962C8B-B14F-4D97-AF65-F5344CB8AC3E}">
        <p14:creationId xmlns:p14="http://schemas.microsoft.com/office/powerpoint/2010/main" val="300608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F80173-08E1-08F7-B2E9-D90142210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53D2DB-C6B2-7A9D-C3CC-98F3908EB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A90F74-E7E5-40D7-FC9A-054285CA7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81CFE8-B552-428C-B7C6-E9FE1703F6BC}" type="datetimeFigureOut">
              <a:rPr lang="es-ES" smtClean="0"/>
              <a:t>05/02/2026</a:t>
            </a:fld>
            <a:endParaRPr lang="es-ES"/>
          </a:p>
        </p:txBody>
      </p:sp>
      <p:sp>
        <p:nvSpPr>
          <p:cNvPr id="5" name="Marcador de pie de página 4">
            <a:extLst>
              <a:ext uri="{FF2B5EF4-FFF2-40B4-BE49-F238E27FC236}">
                <a16:creationId xmlns:a16="http://schemas.microsoft.com/office/drawing/2014/main" id="{304149D0-F23D-474A-B78F-E62CD5914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175E532-9F69-2B4E-4D38-7C14AA95A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A2B29B-CC08-44E2-B333-6A4C2A4A2FFF}" type="slidenum">
              <a:rPr lang="es-ES" smtClean="0"/>
              <a:t>‹Nº›</a:t>
            </a:fld>
            <a:endParaRPr lang="es-ES"/>
          </a:p>
        </p:txBody>
      </p:sp>
    </p:spTree>
    <p:extLst>
      <p:ext uri="{BB962C8B-B14F-4D97-AF65-F5344CB8AC3E}">
        <p14:creationId xmlns:p14="http://schemas.microsoft.com/office/powerpoint/2010/main" val="1511371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1E0C0-522B-20FF-68A1-1EDB5DEF15E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7ECBBB2-5961-1AB0-557C-65AF1677FD1E}"/>
              </a:ext>
            </a:extLst>
          </p:cNvPr>
          <p:cNvPicPr>
            <a:picLocks noChangeAspect="1"/>
          </p:cNvPicPr>
          <p:nvPr/>
        </p:nvPicPr>
        <p:blipFill>
          <a:blip r:embed="rId2"/>
          <a:srcRect l="1000" r="1400" b="1309"/>
          <a:stretch/>
        </p:blipFill>
        <p:spPr>
          <a:xfrm>
            <a:off x="0" y="1673"/>
            <a:ext cx="12192000" cy="6834199"/>
          </a:xfrm>
          <a:prstGeom prst="rect">
            <a:avLst/>
          </a:prstGeom>
        </p:spPr>
      </p:pic>
    </p:spTree>
    <p:extLst>
      <p:ext uri="{BB962C8B-B14F-4D97-AF65-F5344CB8AC3E}">
        <p14:creationId xmlns:p14="http://schemas.microsoft.com/office/powerpoint/2010/main" val="122451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FB44B-9BFF-B45F-553F-71390C2F875A}"/>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E618DAF-993A-1954-4301-361C48448F34}"/>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67322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7048FC-95B6-E0A6-61F9-37CBC34594D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59924E1-AD7C-7B4F-0283-F3ACB6F62AA8}"/>
              </a:ext>
            </a:extLst>
          </p:cNvPr>
          <p:cNvSpPr txBox="1"/>
          <p:nvPr/>
        </p:nvSpPr>
        <p:spPr>
          <a:xfrm>
            <a:off x="852487" y="733675"/>
            <a:ext cx="10487025" cy="4801314"/>
          </a:xfrm>
          <a:prstGeom prst="rect">
            <a:avLst/>
          </a:prstGeom>
          <a:noFill/>
        </p:spPr>
        <p:txBody>
          <a:bodyPr wrap="square">
            <a:spAutoFit/>
          </a:bodyPr>
          <a:lstStyle/>
          <a:p>
            <a:r>
              <a:rPr lang="es-ES" sz="2400" b="1" dirty="0">
                <a:solidFill>
                  <a:schemeClr val="bg1"/>
                </a:solidFill>
              </a:rPr>
              <a:t>LA MAR. EL MAR. LOS MARES </a:t>
            </a:r>
          </a:p>
          <a:p>
            <a:endParaRPr lang="es-ES" sz="2400" b="1" dirty="0">
              <a:solidFill>
                <a:schemeClr val="bg1"/>
              </a:solidFill>
            </a:endParaRPr>
          </a:p>
          <a:p>
            <a:r>
              <a:rPr lang="es-ES" sz="2400" dirty="0">
                <a:solidFill>
                  <a:schemeClr val="bg1"/>
                </a:solidFill>
              </a:rPr>
              <a:t>La mar. El mar. Los mares </a:t>
            </a:r>
          </a:p>
          <a:p>
            <a:r>
              <a:rPr lang="es-ES" sz="2400" dirty="0">
                <a:solidFill>
                  <a:schemeClr val="bg1"/>
                </a:solidFill>
              </a:rPr>
              <a:t>en el arte. Irreprimible. Y </a:t>
            </a:r>
          </a:p>
          <a:p>
            <a:r>
              <a:rPr lang="es-ES" sz="2400" dirty="0">
                <a:solidFill>
                  <a:schemeClr val="bg1"/>
                </a:solidFill>
              </a:rPr>
              <a:t>el mar. Los mares, </a:t>
            </a:r>
          </a:p>
          <a:p>
            <a:r>
              <a:rPr lang="es-ES" sz="2400" dirty="0">
                <a:solidFill>
                  <a:schemeClr val="bg1"/>
                </a:solidFill>
              </a:rPr>
              <a:t>la representación del propio ser. El </a:t>
            </a:r>
          </a:p>
          <a:p>
            <a:r>
              <a:rPr lang="es-ES" sz="2400" dirty="0">
                <a:solidFill>
                  <a:schemeClr val="bg1"/>
                </a:solidFill>
              </a:rPr>
              <a:t>mar vela al ser, mientras que la </a:t>
            </a:r>
          </a:p>
          <a:p>
            <a:r>
              <a:rPr lang="es-ES" sz="2400" dirty="0">
                <a:solidFill>
                  <a:schemeClr val="bg1"/>
                </a:solidFill>
              </a:rPr>
              <a:t>tierra firme a la realidad. </a:t>
            </a:r>
          </a:p>
          <a:p>
            <a:r>
              <a:rPr lang="es-ES" sz="2400" dirty="0">
                <a:solidFill>
                  <a:schemeClr val="bg1"/>
                </a:solidFill>
              </a:rPr>
              <a:t>El [sic]. Las islas </a:t>
            </a:r>
          </a:p>
          <a:p>
            <a:r>
              <a:rPr lang="es-ES" sz="2400" dirty="0">
                <a:solidFill>
                  <a:schemeClr val="bg1"/>
                </a:solidFill>
              </a:rPr>
              <a:t>viven por su cuenta y se juntan en </a:t>
            </a:r>
          </a:p>
          <a:p>
            <a:r>
              <a:rPr lang="es-ES" sz="2400" dirty="0">
                <a:solidFill>
                  <a:schemeClr val="bg1"/>
                </a:solidFill>
              </a:rPr>
              <a:t>cadenas, como seres submarinos </a:t>
            </a:r>
          </a:p>
          <a:p>
            <a:r>
              <a:rPr lang="es-ES" sz="2400" dirty="0">
                <a:solidFill>
                  <a:schemeClr val="bg1"/>
                </a:solidFill>
              </a:rPr>
              <a:t>siempre. </a:t>
            </a:r>
          </a:p>
          <a:p>
            <a:endParaRPr lang="es-ES" dirty="0">
              <a:solidFill>
                <a:schemeClr val="bg1"/>
              </a:solidFill>
            </a:endParaRPr>
          </a:p>
        </p:txBody>
      </p:sp>
      <p:sp>
        <p:nvSpPr>
          <p:cNvPr id="4" name="CuadroTexto 3">
            <a:extLst>
              <a:ext uri="{FF2B5EF4-FFF2-40B4-BE49-F238E27FC236}">
                <a16:creationId xmlns:a16="http://schemas.microsoft.com/office/drawing/2014/main" id="{BA12C69E-AC11-3E19-F2CF-B3E1AC59FF4B}"/>
              </a:ext>
            </a:extLst>
          </p:cNvPr>
          <p:cNvSpPr txBox="1"/>
          <p:nvPr/>
        </p:nvSpPr>
        <p:spPr>
          <a:xfrm>
            <a:off x="6438565" y="1426172"/>
            <a:ext cx="5753435" cy="3416320"/>
          </a:xfrm>
          <a:prstGeom prst="rect">
            <a:avLst/>
          </a:prstGeom>
          <a:noFill/>
        </p:spPr>
        <p:txBody>
          <a:bodyPr wrap="none" rtlCol="0">
            <a:spAutoFit/>
          </a:bodyPr>
          <a:lstStyle/>
          <a:p>
            <a:r>
              <a:rPr lang="es-ES" sz="2400" dirty="0">
                <a:solidFill>
                  <a:schemeClr val="bg1"/>
                </a:solidFill>
              </a:rPr>
              <a:t>Pero el hombre necesita encontrar </a:t>
            </a:r>
          </a:p>
          <a:p>
            <a:r>
              <a:rPr lang="es-ES" sz="2400" dirty="0">
                <a:solidFill>
                  <a:schemeClr val="bg1"/>
                </a:solidFill>
              </a:rPr>
              <a:t>su mar; aunque poco y en ocasiones </a:t>
            </a:r>
          </a:p>
          <a:p>
            <a:r>
              <a:rPr lang="es-ES" sz="2400" dirty="0">
                <a:solidFill>
                  <a:schemeClr val="bg1"/>
                </a:solidFill>
              </a:rPr>
              <a:t>nada le haya visto y menos aún respirado. </a:t>
            </a:r>
          </a:p>
          <a:p>
            <a:r>
              <a:rPr lang="es-ES" sz="2400" dirty="0">
                <a:solidFill>
                  <a:schemeClr val="bg1"/>
                </a:solidFill>
              </a:rPr>
              <a:t>Y el mar hay [que] respirarlo. </a:t>
            </a:r>
          </a:p>
          <a:p>
            <a:r>
              <a:rPr lang="es-ES" sz="2400" dirty="0">
                <a:solidFill>
                  <a:schemeClr val="bg1"/>
                </a:solidFill>
              </a:rPr>
              <a:t>La brisa. Los seres nostálgicos del Mar </a:t>
            </a:r>
          </a:p>
          <a:p>
            <a:r>
              <a:rPr lang="es-ES" sz="2400" dirty="0">
                <a:solidFill>
                  <a:schemeClr val="bg1"/>
                </a:solidFill>
              </a:rPr>
              <a:t>y también el ser depositarios </a:t>
            </a:r>
          </a:p>
          <a:p>
            <a:r>
              <a:rPr lang="es-ES" sz="2400" dirty="0">
                <a:solidFill>
                  <a:schemeClr val="bg1"/>
                </a:solidFill>
              </a:rPr>
              <a:t>de un futuro remoto </a:t>
            </a:r>
          </a:p>
          <a:p>
            <a:r>
              <a:rPr lang="es-ES" sz="2400" dirty="0">
                <a:solidFill>
                  <a:schemeClr val="bg1"/>
                </a:solidFill>
              </a:rPr>
              <a:t>pasado, la igualdad de las perlas. </a:t>
            </a:r>
          </a:p>
          <a:p>
            <a:r>
              <a:rPr lang="es-ES" sz="2400" dirty="0">
                <a:solidFill>
                  <a:schemeClr val="bg1"/>
                </a:solidFill>
              </a:rPr>
              <a:t>La cualidad; su caída al experimento.</a:t>
            </a:r>
            <a:endParaRPr lang="es-ES" sz="2400" dirty="0"/>
          </a:p>
        </p:txBody>
      </p:sp>
    </p:spTree>
    <p:extLst>
      <p:ext uri="{BB962C8B-B14F-4D97-AF65-F5344CB8AC3E}">
        <p14:creationId xmlns:p14="http://schemas.microsoft.com/office/powerpoint/2010/main" val="411821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687EF59-9B5F-DF71-BCEC-C30AEB9CC4A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2D659FC-ABC6-C43A-1C76-C16727A883A6}"/>
              </a:ext>
            </a:extLst>
          </p:cNvPr>
          <p:cNvSpPr txBox="1"/>
          <p:nvPr/>
        </p:nvSpPr>
        <p:spPr>
          <a:xfrm>
            <a:off x="217885" y="485328"/>
            <a:ext cx="6068615" cy="4524315"/>
          </a:xfrm>
          <a:prstGeom prst="rect">
            <a:avLst/>
          </a:prstGeom>
          <a:noFill/>
        </p:spPr>
        <p:txBody>
          <a:bodyPr wrap="square">
            <a:spAutoFit/>
          </a:bodyPr>
          <a:lstStyle/>
          <a:p>
            <a:r>
              <a:rPr lang="es-ES" sz="2400" b="1" dirty="0">
                <a:solidFill>
                  <a:schemeClr val="bg1"/>
                </a:solidFill>
              </a:rPr>
              <a:t>EL AGUA ENSIMISMADA </a:t>
            </a:r>
          </a:p>
          <a:p>
            <a:r>
              <a:rPr lang="es-ES" sz="2400" i="1" dirty="0">
                <a:solidFill>
                  <a:schemeClr val="bg1"/>
                </a:solidFill>
              </a:rPr>
              <a:t>Para Edison Simons </a:t>
            </a:r>
          </a:p>
          <a:p>
            <a:endParaRPr lang="es-ES" sz="2400" dirty="0">
              <a:solidFill>
                <a:schemeClr val="bg1"/>
              </a:solidFill>
            </a:endParaRPr>
          </a:p>
          <a:p>
            <a:r>
              <a:rPr lang="es-ES" sz="2400" dirty="0">
                <a:solidFill>
                  <a:schemeClr val="bg1"/>
                </a:solidFill>
              </a:rPr>
              <a:t>El agua ensimismada </a:t>
            </a:r>
          </a:p>
          <a:p>
            <a:r>
              <a:rPr lang="es-ES" sz="2400" dirty="0">
                <a:solidFill>
                  <a:schemeClr val="bg1"/>
                </a:solidFill>
              </a:rPr>
              <a:t>piensa o sueña? </a:t>
            </a:r>
          </a:p>
          <a:p>
            <a:r>
              <a:rPr lang="es-ES" sz="2400" dirty="0">
                <a:solidFill>
                  <a:schemeClr val="bg1"/>
                </a:solidFill>
              </a:rPr>
              <a:t>El árbol que se inclina buscando sus raíces, el horizonte, </a:t>
            </a:r>
          </a:p>
          <a:p>
            <a:r>
              <a:rPr lang="es-ES" sz="2400" dirty="0">
                <a:solidFill>
                  <a:schemeClr val="bg1"/>
                </a:solidFill>
              </a:rPr>
              <a:t>ese fuego intocado, </a:t>
            </a:r>
          </a:p>
          <a:p>
            <a:r>
              <a:rPr lang="es-ES" sz="2400" dirty="0">
                <a:solidFill>
                  <a:schemeClr val="bg1"/>
                </a:solidFill>
              </a:rPr>
              <a:t>¿se piensan o se sueñan? </a:t>
            </a:r>
          </a:p>
          <a:p>
            <a:r>
              <a:rPr lang="es-ES" sz="2400" dirty="0">
                <a:solidFill>
                  <a:schemeClr val="bg1"/>
                </a:solidFill>
              </a:rPr>
              <a:t>El mármol fue ave alguna vez; </a:t>
            </a:r>
          </a:p>
          <a:p>
            <a:r>
              <a:rPr lang="es-ES" sz="2400" dirty="0">
                <a:solidFill>
                  <a:schemeClr val="bg1"/>
                </a:solidFill>
              </a:rPr>
              <a:t>el oro, llama; </a:t>
            </a:r>
          </a:p>
          <a:p>
            <a:r>
              <a:rPr lang="es-ES" sz="2400" dirty="0">
                <a:solidFill>
                  <a:schemeClr val="bg1"/>
                </a:solidFill>
              </a:rPr>
              <a:t>el cristal, aire o lágrima. </a:t>
            </a:r>
          </a:p>
        </p:txBody>
      </p:sp>
      <p:sp>
        <p:nvSpPr>
          <p:cNvPr id="4" name="CuadroTexto 3">
            <a:extLst>
              <a:ext uri="{FF2B5EF4-FFF2-40B4-BE49-F238E27FC236}">
                <a16:creationId xmlns:a16="http://schemas.microsoft.com/office/drawing/2014/main" id="{1370B9B9-5687-1B7E-416C-BCF372730477}"/>
              </a:ext>
            </a:extLst>
          </p:cNvPr>
          <p:cNvSpPr txBox="1"/>
          <p:nvPr/>
        </p:nvSpPr>
        <p:spPr>
          <a:xfrm>
            <a:off x="6096000" y="1414463"/>
            <a:ext cx="6134949" cy="2954655"/>
          </a:xfrm>
          <a:prstGeom prst="rect">
            <a:avLst/>
          </a:prstGeom>
          <a:noFill/>
        </p:spPr>
        <p:txBody>
          <a:bodyPr wrap="none" rtlCol="0">
            <a:spAutoFit/>
          </a:bodyPr>
          <a:lstStyle/>
          <a:p>
            <a:r>
              <a:rPr lang="es-ES" sz="2400" dirty="0">
                <a:solidFill>
                  <a:schemeClr val="bg1"/>
                </a:solidFill>
              </a:rPr>
              <a:t>¿Lloran su perdido aliento? </a:t>
            </a:r>
          </a:p>
          <a:p>
            <a:r>
              <a:rPr lang="es-ES" sz="2400" dirty="0">
                <a:solidFill>
                  <a:schemeClr val="bg1"/>
                </a:solidFill>
              </a:rPr>
              <a:t>¿Acaso son memoria de sí mismos </a:t>
            </a:r>
          </a:p>
          <a:p>
            <a:r>
              <a:rPr lang="es-ES" sz="2400" dirty="0">
                <a:solidFill>
                  <a:schemeClr val="bg1"/>
                </a:solidFill>
              </a:rPr>
              <a:t>y detenidos se contemplan ya para siempre? </a:t>
            </a:r>
          </a:p>
          <a:p>
            <a:r>
              <a:rPr lang="es-ES" sz="2400" dirty="0">
                <a:solidFill>
                  <a:schemeClr val="bg1"/>
                </a:solidFill>
              </a:rPr>
              <a:t>Si tú te miras, ¿qué queda? </a:t>
            </a:r>
          </a:p>
          <a:p>
            <a:endParaRPr lang="es-ES" sz="2400" dirty="0">
              <a:solidFill>
                <a:schemeClr val="bg1"/>
              </a:solidFill>
            </a:endParaRPr>
          </a:p>
          <a:p>
            <a:r>
              <a:rPr lang="es-ES" sz="2400" dirty="0">
                <a:solidFill>
                  <a:schemeClr val="bg1"/>
                </a:solidFill>
              </a:rPr>
              <a:t>1950. Roma (antes de abril) . </a:t>
            </a:r>
          </a:p>
          <a:p>
            <a:r>
              <a:rPr lang="es-ES" sz="2400" dirty="0">
                <a:solidFill>
                  <a:schemeClr val="bg1"/>
                </a:solidFill>
              </a:rPr>
              <a:t>Albergo </a:t>
            </a:r>
            <a:r>
              <a:rPr lang="es-ES" sz="2400" dirty="0" err="1">
                <a:solidFill>
                  <a:schemeClr val="bg1"/>
                </a:solidFill>
              </a:rPr>
              <a:t>d'lnghilterra</a:t>
            </a:r>
            <a:r>
              <a:rPr lang="es-ES" sz="2400" dirty="0">
                <a:solidFill>
                  <a:schemeClr val="bg1"/>
                </a:solidFill>
              </a:rPr>
              <a:t>. </a:t>
            </a:r>
          </a:p>
          <a:p>
            <a:endParaRPr lang="es-ES" dirty="0"/>
          </a:p>
        </p:txBody>
      </p:sp>
    </p:spTree>
    <p:extLst>
      <p:ext uri="{BB962C8B-B14F-4D97-AF65-F5344CB8AC3E}">
        <p14:creationId xmlns:p14="http://schemas.microsoft.com/office/powerpoint/2010/main" val="160057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E839CD-07EB-C1BA-2C59-3143311C362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B87223B-6C14-D308-E6E3-737454B5B3AE}"/>
              </a:ext>
            </a:extLst>
          </p:cNvPr>
          <p:cNvSpPr txBox="1"/>
          <p:nvPr/>
        </p:nvSpPr>
        <p:spPr>
          <a:xfrm>
            <a:off x="557214" y="797510"/>
            <a:ext cx="5086349" cy="4893647"/>
          </a:xfrm>
          <a:prstGeom prst="rect">
            <a:avLst/>
          </a:prstGeom>
          <a:noFill/>
        </p:spPr>
        <p:txBody>
          <a:bodyPr wrap="square">
            <a:spAutoFit/>
          </a:bodyPr>
          <a:lstStyle/>
          <a:p>
            <a:r>
              <a:rPr lang="es-ES" sz="2400" dirty="0">
                <a:solidFill>
                  <a:schemeClr val="bg1"/>
                </a:solidFill>
              </a:rPr>
              <a:t>MUCHAS GRACIAS</a:t>
            </a:r>
          </a:p>
          <a:p>
            <a:endParaRPr lang="es-ES" sz="2400" dirty="0">
              <a:solidFill>
                <a:schemeClr val="bg1"/>
              </a:solidFill>
            </a:endParaRPr>
          </a:p>
          <a:p>
            <a:r>
              <a:rPr lang="es-ES" sz="2400" dirty="0">
                <a:solidFill>
                  <a:schemeClr val="bg1"/>
                </a:solidFill>
              </a:rPr>
              <a:t>Muchas gracias; </a:t>
            </a:r>
          </a:p>
          <a:p>
            <a:r>
              <a:rPr lang="es-ES" sz="2400" dirty="0">
                <a:solidFill>
                  <a:schemeClr val="bg1"/>
                </a:solidFill>
              </a:rPr>
              <a:t>muchas, muchas gracias. </a:t>
            </a:r>
          </a:p>
          <a:p>
            <a:r>
              <a:rPr lang="es-ES" sz="2400" dirty="0">
                <a:solidFill>
                  <a:schemeClr val="bg1"/>
                </a:solidFill>
              </a:rPr>
              <a:t>Qué va. Está muy bien. </a:t>
            </a:r>
          </a:p>
          <a:p>
            <a:r>
              <a:rPr lang="es-ES" sz="2400" dirty="0">
                <a:solidFill>
                  <a:schemeClr val="bg1"/>
                </a:solidFill>
              </a:rPr>
              <a:t>Dispénseme, señora. </a:t>
            </a:r>
          </a:p>
          <a:p>
            <a:r>
              <a:rPr lang="es-ES" sz="2400" dirty="0">
                <a:solidFill>
                  <a:schemeClr val="bg1"/>
                </a:solidFill>
              </a:rPr>
              <a:t>No hay de qué. </a:t>
            </a:r>
          </a:p>
          <a:p>
            <a:r>
              <a:rPr lang="es-ES" sz="2400" dirty="0">
                <a:solidFill>
                  <a:schemeClr val="bg1"/>
                </a:solidFill>
              </a:rPr>
              <a:t>Está completo, pero está muy bien. </a:t>
            </a:r>
          </a:p>
          <a:p>
            <a:r>
              <a:rPr lang="es-ES" sz="2400" dirty="0">
                <a:solidFill>
                  <a:schemeClr val="bg1"/>
                </a:solidFill>
              </a:rPr>
              <a:t>Un farsante, un cuentista, </a:t>
            </a:r>
          </a:p>
          <a:p>
            <a:r>
              <a:rPr lang="es-ES" sz="2400" dirty="0">
                <a:solidFill>
                  <a:schemeClr val="bg1"/>
                </a:solidFill>
              </a:rPr>
              <a:t>un </a:t>
            </a:r>
            <a:r>
              <a:rPr lang="es-ES" sz="2400" dirty="0" err="1">
                <a:solidFill>
                  <a:schemeClr val="bg1"/>
                </a:solidFill>
              </a:rPr>
              <a:t>enterao</a:t>
            </a:r>
            <a:endParaRPr lang="es-ES" sz="2400" dirty="0">
              <a:solidFill>
                <a:schemeClr val="bg1"/>
              </a:solidFill>
            </a:endParaRPr>
          </a:p>
          <a:p>
            <a:r>
              <a:rPr lang="es-ES" sz="2400" dirty="0">
                <a:solidFill>
                  <a:schemeClr val="bg1"/>
                </a:solidFill>
              </a:rPr>
              <a:t> -la Place de </a:t>
            </a:r>
            <a:r>
              <a:rPr lang="es-ES" sz="2400" dirty="0" err="1">
                <a:solidFill>
                  <a:schemeClr val="bg1"/>
                </a:solidFill>
              </a:rPr>
              <a:t>l’Alma</a:t>
            </a:r>
            <a:r>
              <a:rPr lang="es-ES" sz="2400" dirty="0">
                <a:solidFill>
                  <a:schemeClr val="bg1"/>
                </a:solidFill>
              </a:rPr>
              <a:t>-, un cualquiera, </a:t>
            </a:r>
          </a:p>
          <a:p>
            <a:r>
              <a:rPr lang="es-ES" sz="2400" dirty="0">
                <a:solidFill>
                  <a:schemeClr val="bg1"/>
                </a:solidFill>
              </a:rPr>
              <a:t>me da igual. Cuando usted quiera. </a:t>
            </a:r>
          </a:p>
          <a:p>
            <a:r>
              <a:rPr lang="es-ES" sz="2400" dirty="0">
                <a:solidFill>
                  <a:schemeClr val="bg1"/>
                </a:solidFill>
              </a:rPr>
              <a:t>Ah, señora, ¡si usted supiese! </a:t>
            </a:r>
          </a:p>
        </p:txBody>
      </p:sp>
      <p:sp>
        <p:nvSpPr>
          <p:cNvPr id="4" name="CuadroTexto 3">
            <a:extLst>
              <a:ext uri="{FF2B5EF4-FFF2-40B4-BE49-F238E27FC236}">
                <a16:creationId xmlns:a16="http://schemas.microsoft.com/office/drawing/2014/main" id="{64FD71A8-AE84-D140-3E63-57E5475DA006}"/>
              </a:ext>
            </a:extLst>
          </p:cNvPr>
          <p:cNvSpPr txBox="1"/>
          <p:nvPr/>
        </p:nvSpPr>
        <p:spPr>
          <a:xfrm>
            <a:off x="6096000" y="1628506"/>
            <a:ext cx="5362573" cy="4062651"/>
          </a:xfrm>
          <a:prstGeom prst="rect">
            <a:avLst/>
          </a:prstGeom>
          <a:noFill/>
        </p:spPr>
        <p:txBody>
          <a:bodyPr wrap="square" rtlCol="0">
            <a:spAutoFit/>
          </a:bodyPr>
          <a:lstStyle/>
          <a:p>
            <a:r>
              <a:rPr lang="es-ES" sz="2400" dirty="0">
                <a:solidFill>
                  <a:schemeClr val="bg1"/>
                </a:solidFill>
              </a:rPr>
              <a:t>Está bien. </a:t>
            </a:r>
          </a:p>
          <a:p>
            <a:r>
              <a:rPr lang="es-ES" sz="2400" dirty="0">
                <a:solidFill>
                  <a:schemeClr val="bg1"/>
                </a:solidFill>
              </a:rPr>
              <a:t>Aquellos buenos tiempos… </a:t>
            </a:r>
          </a:p>
          <a:p>
            <a:r>
              <a:rPr lang="es-ES" sz="2400" dirty="0">
                <a:solidFill>
                  <a:schemeClr val="bg1"/>
                </a:solidFill>
              </a:rPr>
              <a:t>Mas París es París, y está muy bien. Aunque no lo comprendo. </a:t>
            </a:r>
          </a:p>
          <a:p>
            <a:r>
              <a:rPr lang="es-ES" sz="2400" dirty="0" err="1">
                <a:solidFill>
                  <a:schemeClr val="bg1"/>
                </a:solidFill>
              </a:rPr>
              <a:t>L’Étoile</a:t>
            </a:r>
            <a:r>
              <a:rPr lang="es-ES" sz="2400" dirty="0">
                <a:solidFill>
                  <a:schemeClr val="bg1"/>
                </a:solidFill>
              </a:rPr>
              <a:t>, </a:t>
            </a:r>
            <a:r>
              <a:rPr lang="es-ES" sz="2400" dirty="0" err="1">
                <a:solidFill>
                  <a:schemeClr val="bg1"/>
                </a:solidFill>
              </a:rPr>
              <a:t>Notre</a:t>
            </a:r>
            <a:r>
              <a:rPr lang="es-ES" sz="2400" dirty="0">
                <a:solidFill>
                  <a:schemeClr val="bg1"/>
                </a:solidFill>
              </a:rPr>
              <a:t>-Dame, Les </a:t>
            </a:r>
            <a:r>
              <a:rPr lang="es-ES" sz="2400" dirty="0" err="1">
                <a:solidFill>
                  <a:schemeClr val="bg1"/>
                </a:solidFill>
              </a:rPr>
              <a:t>Champs</a:t>
            </a:r>
            <a:r>
              <a:rPr lang="es-ES" sz="2400" dirty="0">
                <a:solidFill>
                  <a:schemeClr val="bg1"/>
                </a:solidFill>
              </a:rPr>
              <a:t>, </a:t>
            </a:r>
          </a:p>
          <a:p>
            <a:r>
              <a:rPr lang="es-ES" sz="2400" dirty="0">
                <a:solidFill>
                  <a:schemeClr val="bg1"/>
                </a:solidFill>
              </a:rPr>
              <a:t>se sabe, ¿por qué no? </a:t>
            </a:r>
          </a:p>
          <a:p>
            <a:r>
              <a:rPr lang="es-ES" sz="2400" dirty="0">
                <a:solidFill>
                  <a:schemeClr val="bg1"/>
                </a:solidFill>
              </a:rPr>
              <a:t>Encuentro, encontraré, </a:t>
            </a:r>
          </a:p>
          <a:p>
            <a:r>
              <a:rPr lang="es-ES" sz="2400" dirty="0">
                <a:solidFill>
                  <a:schemeClr val="bg1"/>
                </a:solidFill>
              </a:rPr>
              <a:t>¿encontré ya? </a:t>
            </a:r>
          </a:p>
          <a:p>
            <a:r>
              <a:rPr lang="es-ES" sz="2400" dirty="0">
                <a:solidFill>
                  <a:schemeClr val="bg1"/>
                </a:solidFill>
              </a:rPr>
              <a:t>Entonces, apresúrese, vaya. </a:t>
            </a:r>
          </a:p>
          <a:p>
            <a:r>
              <a:rPr lang="es-ES" sz="2400" dirty="0">
                <a:solidFill>
                  <a:schemeClr val="bg1"/>
                </a:solidFill>
              </a:rPr>
              <a:t>¿Por qué no</a:t>
            </a:r>
          </a:p>
          <a:p>
            <a:endParaRPr lang="es-ES" dirty="0"/>
          </a:p>
        </p:txBody>
      </p:sp>
    </p:spTree>
    <p:extLst>
      <p:ext uri="{BB962C8B-B14F-4D97-AF65-F5344CB8AC3E}">
        <p14:creationId xmlns:p14="http://schemas.microsoft.com/office/powerpoint/2010/main" val="33590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64AE70-8668-43C8-39B6-631CB990C859}"/>
              </a:ext>
            </a:extLst>
          </p:cNvPr>
          <p:cNvSpPr txBox="1"/>
          <p:nvPr/>
        </p:nvSpPr>
        <p:spPr>
          <a:xfrm>
            <a:off x="1132285" y="744915"/>
            <a:ext cx="10040540" cy="4524315"/>
          </a:xfrm>
          <a:prstGeom prst="rect">
            <a:avLst/>
          </a:prstGeom>
          <a:noFill/>
        </p:spPr>
        <p:txBody>
          <a:bodyPr wrap="square">
            <a:spAutoFit/>
          </a:bodyPr>
          <a:lstStyle/>
          <a:p>
            <a:r>
              <a:rPr lang="es-ES" sz="2400" dirty="0">
                <a:solidFill>
                  <a:schemeClr val="bg1"/>
                </a:solidFill>
              </a:rPr>
              <a:t>Isla de Puerto Rico. Nostalgia y esperanza de un mundo mejor (1940) </a:t>
            </a:r>
          </a:p>
          <a:p>
            <a:endParaRPr lang="es-ES" sz="2400" dirty="0">
              <a:solidFill>
                <a:schemeClr val="bg1"/>
              </a:solidFill>
            </a:endParaRPr>
          </a:p>
          <a:p>
            <a:r>
              <a:rPr lang="es-ES" sz="2400" dirty="0">
                <a:solidFill>
                  <a:schemeClr val="bg1"/>
                </a:solidFill>
              </a:rPr>
              <a:t>Frente a una Europa agotada y amenazada por los totalitarismos, María Zambrano viaja a América para encontrar un refugio. Aunque para obtenerlo debe pagar un alto precio, la escasez y la soledad serán sus compañeras infatigables, no ceja en su lucha. Finalmente recala en Puerto Rico y desde allí, desde ese observatorio insular, contempla nostálgica la devastación de su continente de origen y vuelve los ojos a América, a la esperanza de un mundo mejor. </a:t>
            </a:r>
          </a:p>
          <a:p>
            <a:endParaRPr lang="es-ES" sz="2400" dirty="0">
              <a:solidFill>
                <a:schemeClr val="bg1"/>
              </a:solidFill>
            </a:endParaRPr>
          </a:p>
          <a:p>
            <a:r>
              <a:rPr lang="es-ES" sz="2400" dirty="0">
                <a:solidFill>
                  <a:schemeClr val="bg1"/>
                </a:solidFill>
              </a:rPr>
              <a:t>En Vaso roto ediciones.</a:t>
            </a:r>
          </a:p>
          <a:p>
            <a:r>
              <a:rPr lang="es-ES" sz="2400" dirty="0">
                <a:solidFill>
                  <a:schemeClr val="accent1"/>
                </a:solidFill>
              </a:rPr>
              <a:t>https://emea.vasoroto.com/products/isla-de-puerto-rico </a:t>
            </a:r>
          </a:p>
        </p:txBody>
      </p:sp>
    </p:spTree>
    <p:extLst>
      <p:ext uri="{BB962C8B-B14F-4D97-AF65-F5344CB8AC3E}">
        <p14:creationId xmlns:p14="http://schemas.microsoft.com/office/powerpoint/2010/main" val="3121517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D0006A-FAB8-73D9-91DB-503B5DC9FA77}"/>
              </a:ext>
            </a:extLst>
          </p:cNvPr>
          <p:cNvSpPr txBox="1"/>
          <p:nvPr/>
        </p:nvSpPr>
        <p:spPr>
          <a:xfrm>
            <a:off x="389336" y="905293"/>
            <a:ext cx="11169252" cy="5262979"/>
          </a:xfrm>
          <a:prstGeom prst="rect">
            <a:avLst/>
          </a:prstGeom>
          <a:noFill/>
        </p:spPr>
        <p:txBody>
          <a:bodyPr wrap="square">
            <a:spAutoFit/>
          </a:bodyPr>
          <a:lstStyle/>
          <a:p>
            <a:r>
              <a:rPr lang="es-ES" sz="2400" i="1" dirty="0">
                <a:solidFill>
                  <a:schemeClr val="bg1"/>
                </a:solidFill>
              </a:rPr>
              <a:t>La confesión, género literario y método (1943).</a:t>
            </a:r>
          </a:p>
          <a:p>
            <a:endParaRPr lang="es-ES" sz="2400" i="1" dirty="0">
              <a:solidFill>
                <a:schemeClr val="bg1"/>
              </a:solidFill>
            </a:endParaRPr>
          </a:p>
          <a:p>
            <a:r>
              <a:rPr lang="es-ES" sz="2400" dirty="0">
                <a:solidFill>
                  <a:schemeClr val="bg1"/>
                </a:solidFill>
              </a:rPr>
              <a:t>¿Cómo salvar la distancia, cómo lograr que vida y verdad se entiendan, dejando la vida el espacio para la verdad y entrando la verdad en la misma vida, transformándola hasta donde sea preciso sin humillación? El extraño género literario llamado Confesión se ha esforzado por mostrar el camino en que la vida se acerca a la verdad saliendo de sí sin ser notada. [...] La confesión, en este sentido, sería un género de crisis que no se hace necesaria cuando la vida y la verdad han estado acordadas. Mas en cuanto surge la distancia, la menor divergencia, se hace preciso nuevamente. Y por eso San Agustín inauguró el género con tanto esplendor; porque es el hombre viejo desamparado y ofendido, tanto como pueda estarlo el moderno, que al fin, se amiga con la verdad.</a:t>
            </a:r>
          </a:p>
          <a:p>
            <a:endParaRPr lang="es-ES" sz="2400" dirty="0">
              <a:solidFill>
                <a:schemeClr val="bg1"/>
              </a:solidFill>
            </a:endParaRPr>
          </a:p>
          <a:p>
            <a:r>
              <a:rPr lang="es-ES" sz="2400" dirty="0">
                <a:solidFill>
                  <a:schemeClr val="bg1"/>
                </a:solidFill>
              </a:rPr>
              <a:t>En Editorial Siruela.</a:t>
            </a:r>
          </a:p>
        </p:txBody>
      </p:sp>
    </p:spTree>
    <p:extLst>
      <p:ext uri="{BB962C8B-B14F-4D97-AF65-F5344CB8AC3E}">
        <p14:creationId xmlns:p14="http://schemas.microsoft.com/office/powerpoint/2010/main" val="197842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AA679E-AB4A-2841-90AC-695D5D6427C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14E4140-1E4A-B228-5F52-1A8362F2B269}"/>
              </a:ext>
            </a:extLst>
          </p:cNvPr>
          <p:cNvSpPr txBox="1"/>
          <p:nvPr/>
        </p:nvSpPr>
        <p:spPr>
          <a:xfrm>
            <a:off x="389336" y="905293"/>
            <a:ext cx="11169252" cy="3477875"/>
          </a:xfrm>
          <a:prstGeom prst="rect">
            <a:avLst/>
          </a:prstGeom>
          <a:noFill/>
        </p:spPr>
        <p:txBody>
          <a:bodyPr wrap="square">
            <a:spAutoFit/>
          </a:bodyPr>
          <a:lstStyle/>
          <a:p>
            <a:r>
              <a:rPr lang="es-ES" sz="2800" b="1" i="1" dirty="0">
                <a:solidFill>
                  <a:schemeClr val="bg1"/>
                </a:solidFill>
              </a:rPr>
              <a:t>El pensamiento vivo de Séneca (1944). </a:t>
            </a:r>
          </a:p>
          <a:p>
            <a:endParaRPr lang="es-ES" sz="2400" dirty="0">
              <a:solidFill>
                <a:schemeClr val="bg1"/>
              </a:solidFill>
            </a:endParaRPr>
          </a:p>
          <a:p>
            <a:r>
              <a:rPr lang="es-ES" sz="2400" dirty="0">
                <a:solidFill>
                  <a:schemeClr val="bg1"/>
                </a:solidFill>
              </a:rPr>
              <a:t>Dibujar el pensamiento de Séneca es dibujar su figura viva, trazar el esquema de su persona. Séneca es un mediador que para alzarse sobre nosotros necesita de nuestra necesidad, pues solo apoyado en nuestra indigencia tiene sentido. María Zambrano lleva a cabo un lucido estudio de la figura y significación del pensador cordobés y presenta una selección de sus escritos. </a:t>
            </a:r>
          </a:p>
          <a:p>
            <a:endParaRPr lang="es-ES" sz="2400" dirty="0">
              <a:solidFill>
                <a:schemeClr val="bg1"/>
              </a:solidFill>
            </a:endParaRPr>
          </a:p>
          <a:p>
            <a:r>
              <a:rPr lang="es-ES" sz="2400" dirty="0">
                <a:solidFill>
                  <a:schemeClr val="bg1"/>
                </a:solidFill>
              </a:rPr>
              <a:t>En Ediciones Cátedra. </a:t>
            </a:r>
          </a:p>
        </p:txBody>
      </p:sp>
    </p:spTree>
    <p:extLst>
      <p:ext uri="{BB962C8B-B14F-4D97-AF65-F5344CB8AC3E}">
        <p14:creationId xmlns:p14="http://schemas.microsoft.com/office/powerpoint/2010/main" val="47831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5F60316-6D55-37E0-DC7A-12DF0A8F0F0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AA3F8A3-0B77-A345-4B39-A30A5A12C96A}"/>
              </a:ext>
            </a:extLst>
          </p:cNvPr>
          <p:cNvSpPr txBox="1"/>
          <p:nvPr/>
        </p:nvSpPr>
        <p:spPr>
          <a:xfrm>
            <a:off x="389336" y="905293"/>
            <a:ext cx="11169252" cy="3908762"/>
          </a:xfrm>
          <a:prstGeom prst="rect">
            <a:avLst/>
          </a:prstGeom>
          <a:noFill/>
        </p:spPr>
        <p:txBody>
          <a:bodyPr wrap="square">
            <a:spAutoFit/>
          </a:bodyPr>
          <a:lstStyle/>
          <a:p>
            <a:r>
              <a:rPr lang="es-ES" sz="2800" b="1" i="1" dirty="0">
                <a:solidFill>
                  <a:schemeClr val="bg1"/>
                </a:solidFill>
              </a:rPr>
              <a:t>La agonía de Europa (1945). </a:t>
            </a:r>
          </a:p>
          <a:p>
            <a:endParaRPr lang="es-ES" sz="2800" b="1" i="1" dirty="0">
              <a:solidFill>
                <a:schemeClr val="bg1"/>
              </a:solidFill>
            </a:endParaRPr>
          </a:p>
          <a:p>
            <a:r>
              <a:rPr lang="es-ES" sz="2400" dirty="0">
                <a:solidFill>
                  <a:schemeClr val="bg1"/>
                </a:solidFill>
              </a:rPr>
              <a:t>Motivada por el estallido de la Segunda Guerra Mundial, La agonía de Europa (1945) quiere escrutar el "alma" de ésta, pues sólo este conocimiento permitirá rescatarla del desastre. Frente al alejamiento de la capacidad de abstracción y la fe ciega en la razón científico-técnica, la autora propone una reconexión trascendente que vincule al hombre nuevamente con su dimensión espiritual. </a:t>
            </a:r>
          </a:p>
          <a:p>
            <a:endParaRPr lang="es-ES" sz="2400" dirty="0">
              <a:solidFill>
                <a:schemeClr val="bg1"/>
              </a:solidFill>
            </a:endParaRPr>
          </a:p>
          <a:p>
            <a:r>
              <a:rPr lang="es-ES" sz="2400" dirty="0">
                <a:solidFill>
                  <a:schemeClr val="bg1"/>
                </a:solidFill>
              </a:rPr>
              <a:t>Alianza editorial. </a:t>
            </a:r>
          </a:p>
          <a:p>
            <a:r>
              <a:rPr lang="es-ES" sz="2400" dirty="0">
                <a:solidFill>
                  <a:schemeClr val="tx2">
                    <a:lumMod val="25000"/>
                    <a:lumOff val="75000"/>
                  </a:schemeClr>
                </a:solidFill>
              </a:rPr>
              <a:t>https://www.alianzaeditorial.es/primer_capitulo/la-agonia-deeur</a:t>
            </a:r>
          </a:p>
        </p:txBody>
      </p:sp>
    </p:spTree>
    <p:extLst>
      <p:ext uri="{BB962C8B-B14F-4D97-AF65-F5344CB8AC3E}">
        <p14:creationId xmlns:p14="http://schemas.microsoft.com/office/powerpoint/2010/main" val="373042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4BE2374-31FD-E676-D456-A8A6CD789D2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11E94DC-6498-9A66-F32D-4884EA97D4D8}"/>
              </a:ext>
            </a:extLst>
          </p:cNvPr>
          <p:cNvSpPr txBox="1"/>
          <p:nvPr/>
        </p:nvSpPr>
        <p:spPr>
          <a:xfrm>
            <a:off x="332186" y="366623"/>
            <a:ext cx="11169252" cy="6124754"/>
          </a:xfrm>
          <a:prstGeom prst="rect">
            <a:avLst/>
          </a:prstGeom>
          <a:noFill/>
        </p:spPr>
        <p:txBody>
          <a:bodyPr wrap="square">
            <a:spAutoFit/>
          </a:bodyPr>
          <a:lstStyle/>
          <a:p>
            <a:r>
              <a:rPr lang="es-ES" sz="2800" b="1" i="1" dirty="0">
                <a:solidFill>
                  <a:schemeClr val="bg1"/>
                </a:solidFill>
              </a:rPr>
              <a:t>Hacia un saber sobre el alma (1950). </a:t>
            </a:r>
          </a:p>
          <a:p>
            <a:endParaRPr lang="es-ES" sz="2800" b="1" i="1" dirty="0">
              <a:solidFill>
                <a:schemeClr val="bg1"/>
              </a:solidFill>
            </a:endParaRPr>
          </a:p>
          <a:p>
            <a:r>
              <a:rPr lang="es-ES" sz="2400" dirty="0">
                <a:solidFill>
                  <a:schemeClr val="bg1"/>
                </a:solidFill>
              </a:rPr>
              <a:t>Los textos que María Zambrano (1904-1991) reunió en </a:t>
            </a:r>
            <a:r>
              <a:rPr lang="es-ES" sz="2400" i="1" dirty="0">
                <a:solidFill>
                  <a:schemeClr val="bg1"/>
                </a:solidFill>
              </a:rPr>
              <a:t>Hacia un saber sobre el alma</a:t>
            </a:r>
            <a:r>
              <a:rPr lang="es-ES" sz="2400" dirty="0">
                <a:solidFill>
                  <a:schemeClr val="bg1"/>
                </a:solidFill>
              </a:rPr>
              <a:t>, publicados entre 1933 y 1945 en diversas revistas de España y América, recogen el germen de su pensamiento más original y el nacimiento de una de las fórmulas más afortunadas de su trayectoria intelectual, así como una de las cumbres del desarrollo de la filosofía de todo el siglo XX: la «razón poética». Si la verdad "se nos revela" de alguna manera, es sólo a través del común ejercicio de la pasión y la razón. En este libro fundacional, en el que dialoga con Nietzsche, Ortega y Gasset o Freud, entre muchos otros, la filósofa nos ofrece «la trayectoria, el nacimiento, de la razón poética, llegado a mí casi a ciegas, en la penumbra del ser y del no ser, del saber y no saber». Introducción de Juan Fernando Ortega Muñoz. [Esta edición reproduce la fijación del texto que hizo Fernando Muñoz Vitoria en el Vol. I de las OO.CC. de María Zambrano, 2016]. </a:t>
            </a:r>
          </a:p>
          <a:p>
            <a:r>
              <a:rPr lang="es-ES" sz="2400" dirty="0">
                <a:solidFill>
                  <a:schemeClr val="bg1"/>
                </a:solidFill>
              </a:rPr>
              <a:t>En Alianza editorial</a:t>
            </a:r>
            <a:r>
              <a:rPr lang="es-ES" sz="2400" dirty="0">
                <a:solidFill>
                  <a:schemeClr val="accent1"/>
                </a:solidFill>
              </a:rPr>
              <a:t>. https://www.alianzaeditorial.es/primer_capitulo/hacia-un-sabersobre-el-alma.pdf </a:t>
            </a:r>
          </a:p>
        </p:txBody>
      </p:sp>
    </p:spTree>
    <p:extLst>
      <p:ext uri="{BB962C8B-B14F-4D97-AF65-F5344CB8AC3E}">
        <p14:creationId xmlns:p14="http://schemas.microsoft.com/office/powerpoint/2010/main" val="599086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50A7DF-1A5A-DCD3-DC2F-E9C119FC8C3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476C30B-E63F-CDBD-2F38-A4C5373E1C9C}"/>
              </a:ext>
            </a:extLst>
          </p:cNvPr>
          <p:cNvSpPr txBox="1"/>
          <p:nvPr/>
        </p:nvSpPr>
        <p:spPr>
          <a:xfrm>
            <a:off x="511374" y="309473"/>
            <a:ext cx="11169252" cy="5693866"/>
          </a:xfrm>
          <a:prstGeom prst="rect">
            <a:avLst/>
          </a:prstGeom>
          <a:noFill/>
        </p:spPr>
        <p:txBody>
          <a:bodyPr wrap="square">
            <a:spAutoFit/>
          </a:bodyPr>
          <a:lstStyle/>
          <a:p>
            <a:r>
              <a:rPr lang="es-ES" sz="2800" b="1" i="1" dirty="0">
                <a:solidFill>
                  <a:schemeClr val="bg1"/>
                </a:solidFill>
              </a:rPr>
              <a:t>Delirio y destino (escrito en 1952, publicado en 1989). </a:t>
            </a:r>
          </a:p>
          <a:p>
            <a:endParaRPr lang="es-ES" sz="2400" dirty="0">
              <a:solidFill>
                <a:schemeClr val="bg1"/>
              </a:solidFill>
            </a:endParaRPr>
          </a:p>
          <a:p>
            <a:r>
              <a:rPr lang="es-ES" sz="2400" dirty="0">
                <a:solidFill>
                  <a:schemeClr val="bg1"/>
                </a:solidFill>
              </a:rPr>
              <a:t>Obra escrita en La Habana en 1952, pero publicada de manera tardía en 1989, cuando la autora ya había regresado a España, "Delirio y destino" rememora, en clave de confesión iluminadora, a través de reflexiones históricas primero y de fragmentos intensos al cierre, una breve franja autobiográfica de la vida de la María Zambrano, la que abarca desde 1929 hasta la proclamación de la Segunda República en 1931, corto pero fundacional período de tiempo en cuyo transcurso la filósofa cifra las raíces tanto de su biografía personal como de una entidad colectiva: la formada por todos aquellos coetáneos que, como ella, vivieron similares circunstancias y se vieron abocados, una vez concluida la guerra civil española, al desamparo, la soledad, la nostalgia y el exilio. Prólogo de Miguel </a:t>
            </a:r>
            <a:r>
              <a:rPr lang="es-ES" sz="2400" dirty="0" err="1">
                <a:solidFill>
                  <a:schemeClr val="bg1"/>
                </a:solidFill>
              </a:rPr>
              <a:t>Morey</a:t>
            </a:r>
            <a:r>
              <a:rPr lang="es-ES" sz="2400" dirty="0">
                <a:solidFill>
                  <a:schemeClr val="bg1"/>
                </a:solidFill>
              </a:rPr>
              <a:t>. </a:t>
            </a:r>
          </a:p>
          <a:p>
            <a:endParaRPr lang="es-ES" sz="2400" dirty="0">
              <a:solidFill>
                <a:schemeClr val="bg1"/>
              </a:solidFill>
            </a:endParaRPr>
          </a:p>
          <a:p>
            <a:r>
              <a:rPr lang="es-ES" sz="2400" dirty="0">
                <a:solidFill>
                  <a:schemeClr val="bg1"/>
                </a:solidFill>
              </a:rPr>
              <a:t>En Alianza editorial. </a:t>
            </a:r>
          </a:p>
          <a:p>
            <a:r>
              <a:rPr lang="es-ES" sz="2400" dirty="0">
                <a:solidFill>
                  <a:schemeClr val="tx2">
                    <a:lumMod val="75000"/>
                    <a:lumOff val="25000"/>
                  </a:schemeClr>
                </a:solidFill>
              </a:rPr>
              <a:t>https://www.alianzaeditorial.es/primer_capitulo/delirio-ydestino.pd</a:t>
            </a:r>
          </a:p>
        </p:txBody>
      </p:sp>
    </p:spTree>
    <p:extLst>
      <p:ext uri="{BB962C8B-B14F-4D97-AF65-F5344CB8AC3E}">
        <p14:creationId xmlns:p14="http://schemas.microsoft.com/office/powerpoint/2010/main" val="289299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6C4D-ECC8-B3DA-2CE4-06C330BD215D}"/>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75AE97F0-D8CB-8118-0112-C8CBAAC112B3}"/>
              </a:ext>
            </a:extLst>
          </p:cNvPr>
          <p:cNvPicPr>
            <a:picLocks noChangeAspect="1"/>
          </p:cNvPicPr>
          <p:nvPr/>
        </p:nvPicPr>
        <p:blipFill>
          <a:blip r:embed="rId2"/>
          <a:srcRect l="900" r="1100" b="2199"/>
          <a:stretch/>
        </p:blipFill>
        <p:spPr>
          <a:xfrm>
            <a:off x="0" y="1673"/>
            <a:ext cx="12192000" cy="6765494"/>
          </a:xfrm>
          <a:prstGeom prst="rect">
            <a:avLst/>
          </a:prstGeom>
        </p:spPr>
      </p:pic>
    </p:spTree>
    <p:extLst>
      <p:ext uri="{BB962C8B-B14F-4D97-AF65-F5344CB8AC3E}">
        <p14:creationId xmlns:p14="http://schemas.microsoft.com/office/powerpoint/2010/main" val="401147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AEA8AA8-3398-FF9C-F026-C04E1F8C3BD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3E71BC3-8B49-9AAE-270B-177CC1000DD5}"/>
              </a:ext>
            </a:extLst>
          </p:cNvPr>
          <p:cNvSpPr txBox="1"/>
          <p:nvPr/>
        </p:nvSpPr>
        <p:spPr>
          <a:xfrm>
            <a:off x="511374" y="309473"/>
            <a:ext cx="11169252" cy="6063198"/>
          </a:xfrm>
          <a:prstGeom prst="rect">
            <a:avLst/>
          </a:prstGeom>
          <a:noFill/>
        </p:spPr>
        <p:txBody>
          <a:bodyPr wrap="square">
            <a:spAutoFit/>
          </a:bodyPr>
          <a:lstStyle/>
          <a:p>
            <a:r>
              <a:rPr lang="es-ES" sz="2800" b="1" i="1" dirty="0">
                <a:solidFill>
                  <a:schemeClr val="bg1"/>
                </a:solidFill>
              </a:rPr>
              <a:t>La España de Galdós (1960). </a:t>
            </a:r>
          </a:p>
          <a:p>
            <a:endParaRPr lang="es-ES" sz="2400" dirty="0">
              <a:solidFill>
                <a:schemeClr val="bg1"/>
              </a:solidFill>
            </a:endParaRPr>
          </a:p>
          <a:p>
            <a:r>
              <a:rPr lang="es-ES" sz="2400" dirty="0">
                <a:solidFill>
                  <a:schemeClr val="bg1"/>
                </a:solidFill>
              </a:rPr>
              <a:t>María Zambrano fue una excelente cronista que, desde su vocación como pensadora, no desdeñó asomarse a otros campos del conocimiento. En esta obra, fundamental en su producción como "crítica literaria", aboga por una de las figuras clave de la literatura española, Benito Pérez Galdós (1843-1920), centrando el tiro en una de sus obras cumbre, "Misericordia" (1897, publicada igualmente en esta colección), en la que el escritor canario mostró sin tapujos su desencanto con los intentos regeneracionistas que imaginó para la clase media española. Como apunta el profesor Mora García en la introducción, la lucidez de Zambrano sale aquí a relucir, convirtiendo la recuperación de "Misericordia" «en un alegato moral y político, como lo había sido la novela galdosiana», así como en una reivindicación de la figura femenina a través de la heroína de la obra, Nina. Introducción de José Luis Mora García, </a:t>
            </a:r>
          </a:p>
          <a:p>
            <a:r>
              <a:rPr lang="es-ES" sz="2400" dirty="0">
                <a:solidFill>
                  <a:schemeClr val="bg1"/>
                </a:solidFill>
              </a:rPr>
              <a:t>En Alianza editorial. </a:t>
            </a:r>
          </a:p>
          <a:p>
            <a:r>
              <a:rPr lang="es-ES" sz="2400" dirty="0">
                <a:solidFill>
                  <a:schemeClr val="tx2">
                    <a:lumMod val="50000"/>
                    <a:lumOff val="50000"/>
                  </a:schemeClr>
                </a:solidFill>
              </a:rPr>
              <a:t>https://www.alianzaeditorial.es/primer_capitulo/la-espana-degaldos.pdf</a:t>
            </a:r>
          </a:p>
        </p:txBody>
      </p:sp>
    </p:spTree>
    <p:extLst>
      <p:ext uri="{BB962C8B-B14F-4D97-AF65-F5344CB8AC3E}">
        <p14:creationId xmlns:p14="http://schemas.microsoft.com/office/powerpoint/2010/main" val="314561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25217-CDB5-4F6D-C868-44297A262204}"/>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04434D7-342E-9457-BF40-B96DC3C4C32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31235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76F43-FD2C-1C37-BBC9-25768898A063}"/>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B98FDB8-900A-499B-4614-C96B14DF4FB0}"/>
              </a:ext>
            </a:extLst>
          </p:cNvPr>
          <p:cNvPicPr>
            <a:picLocks noChangeAspect="1"/>
          </p:cNvPicPr>
          <p:nvPr/>
        </p:nvPicPr>
        <p:blipFill>
          <a:blip r:embed="rId2"/>
          <a:stretch>
            <a:fillRect/>
          </a:stretch>
        </p:blipFill>
        <p:spPr>
          <a:xfrm>
            <a:off x="0" y="3347"/>
            <a:ext cx="12192000" cy="6854653"/>
          </a:xfrm>
          <a:prstGeom prst="rect">
            <a:avLst/>
          </a:prstGeom>
        </p:spPr>
      </p:pic>
    </p:spTree>
    <p:extLst>
      <p:ext uri="{BB962C8B-B14F-4D97-AF65-F5344CB8AC3E}">
        <p14:creationId xmlns:p14="http://schemas.microsoft.com/office/powerpoint/2010/main" val="419369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AA107-195F-723F-8737-72B87DEEFE3F}"/>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ADD8FB0-977E-ACDD-49AC-2DE429F0734E}"/>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14819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6B2A0-65AA-D04D-3279-651F1C9C3BF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892A66C6-073E-B07E-E2FD-1157ED93C723}"/>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177742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72E8-73E8-A160-FF82-E999B486A6C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C25FC8C-5D2D-54EC-FE5C-E26896090948}"/>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49780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DE848-42CF-A418-8920-00FB1478DD0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77AEDD2-A780-1E66-7BDC-3A64D5A617A4}"/>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51047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27742-6830-7127-4A6C-9DB15349411F}"/>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467039D8-8A4D-A592-B817-FC63730C413D}"/>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23521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55D89-5EBD-F0F0-AC9D-CFD1F9173FF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894B709B-7B88-A38A-763B-2ECA7716E2A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5853642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312</TotalTime>
  <Words>1403</Words>
  <Application>Microsoft Office PowerPoint</Application>
  <PresentationFormat>Panorámica</PresentationFormat>
  <Paragraphs>98</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Ramon Gutierrez Vazquez</dc:creator>
  <cp:lastModifiedBy>Javier Velasco Oliaga</cp:lastModifiedBy>
  <cp:revision>3</cp:revision>
  <dcterms:created xsi:type="dcterms:W3CDTF">2024-12-16T09:51:40Z</dcterms:created>
  <dcterms:modified xsi:type="dcterms:W3CDTF">2026-02-05T11:27:36Z</dcterms:modified>
</cp:coreProperties>
</file>